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92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58" r:id="rId20"/>
    <p:sldId id="277" r:id="rId21"/>
  </p:sldIdLst>
  <p:sldSz cx="12192000" cy="6858000"/>
  <p:notesSz cx="6858000" cy="9144000"/>
  <p:embeddedFontLst>
    <p:embeddedFont>
      <p:font typeface="Montserrat" panose="00000500000000000000" pitchFamily="2" charset="0"/>
      <p:regular r:id="rId23"/>
      <p:bold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8SXwyri5yC7nOcStqImLI6gu3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79"/>
  </p:normalViewPr>
  <p:slideViewPr>
    <p:cSldViewPr snapToGrid="0">
      <p:cViewPr varScale="1">
        <p:scale>
          <a:sx n="108" d="100"/>
          <a:sy n="108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Strategie di self management come</a:t>
            </a: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lang="it-IT" dirty="0"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Educazione alimentare  (addestrare l’utente su conoscenza e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abilitá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in ambito nutrizionale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favorire l’adozione di corretti comportamenti alimentari)</a:t>
            </a:r>
            <a:endParaRPr lang="it-IT"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Counseling nutrizionale =&gt;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abilitare il paziente a prendere decisioni riguardo a scelte di</a:t>
            </a:r>
            <a:r>
              <a:rPr lang="it-IT" dirty="0"/>
              <a:t> 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carattere personale relative al suo stile di vita (alimentazione, attività fisica).</a:t>
            </a:r>
            <a:endParaRPr lang="it-IT"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0" dirty="0"/>
              <a:t>(progredire in base alla tolleranza)</a:t>
            </a:r>
            <a:endParaRPr dirty="0"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2628" y="0"/>
            <a:ext cx="76105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14C88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21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B7C25BD-EB44-8E27-BCDA-82C21FBDC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3"/>
          <a:stretch/>
        </p:blipFill>
        <p:spPr>
          <a:xfrm>
            <a:off x="-5017" y="-3841"/>
            <a:ext cx="4989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Verdana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9144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165600" y="65532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737600" y="65532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ichele.giu93@gmail.com" TargetMode="External"/><Relationship Id="rId4" Type="http://schemas.openxmlformats.org/officeDocument/2006/relationships/hyperlink" Target="mailto:michele.giusti@sabes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4;p1">
            <a:extLst>
              <a:ext uri="{FF2B5EF4-FFF2-40B4-BE49-F238E27FC236}">
                <a16:creationId xmlns:a16="http://schemas.microsoft.com/office/drawing/2014/main" id="{F57F15EA-5D24-0648-2F14-7DD6AF6C0995}"/>
              </a:ext>
            </a:extLst>
          </p:cNvPr>
          <p:cNvSpPr txBox="1"/>
          <p:nvPr/>
        </p:nvSpPr>
        <p:spPr>
          <a:xfrm>
            <a:off x="6177133" y="2214078"/>
            <a:ext cx="528066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D2648"/>
              </a:buClr>
              <a:buSzPts val="4000"/>
              <a:buFont typeface="Times New Roman"/>
              <a:buNone/>
            </a:pPr>
            <a:r>
              <a:rPr lang="it-IT" sz="2800" b="1" dirty="0">
                <a:solidFill>
                  <a:srgbClr val="5D2648"/>
                </a:solidFill>
                <a:latin typeface="Verdana"/>
                <a:ea typeface="Verdana"/>
                <a:sym typeface="Verdana"/>
              </a:rPr>
              <a:t>Il ruolo del dietista nel Follow-up dopo chirurgia bariatrica</a:t>
            </a:r>
            <a:endParaRPr sz="1050" dirty="0"/>
          </a:p>
        </p:txBody>
      </p:sp>
      <p:pic>
        <p:nvPicPr>
          <p:cNvPr id="9" name="Google Shape;86;p1">
            <a:extLst>
              <a:ext uri="{FF2B5EF4-FFF2-40B4-BE49-F238E27FC236}">
                <a16:creationId xmlns:a16="http://schemas.microsoft.com/office/drawing/2014/main" id="{C72B7FA3-577F-0E6C-211C-42ED9DA3BB8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0601" y="166222"/>
            <a:ext cx="3721100" cy="18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7;p1">
            <a:extLst>
              <a:ext uri="{FF2B5EF4-FFF2-40B4-BE49-F238E27FC236}">
                <a16:creationId xmlns:a16="http://schemas.microsoft.com/office/drawing/2014/main" id="{E6F7EDC9-FFDA-218A-9FE6-88B0460A9997}"/>
              </a:ext>
            </a:extLst>
          </p:cNvPr>
          <p:cNvSpPr/>
          <p:nvPr/>
        </p:nvSpPr>
        <p:spPr>
          <a:xfrm>
            <a:off x="4245466" y="5162643"/>
            <a:ext cx="9144000" cy="55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algn="ctr"/>
            <a:r>
              <a:rPr lang="it-IT" sz="1800" b="1" dirty="0">
                <a:solidFill>
                  <a:srgbClr val="4D004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Servizio di Dietetica e Nutrizione Clinica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it-IT" sz="1200" dirty="0">
                <a:latin typeface="Verdana"/>
                <a:ea typeface="Verdana"/>
                <a:sym typeface="Verdana"/>
              </a:rPr>
              <a:t>Ospedale di Bolzano</a:t>
            </a:r>
            <a:endParaRPr dirty="0"/>
          </a:p>
        </p:txBody>
      </p:sp>
      <p:sp>
        <p:nvSpPr>
          <p:cNvPr id="11" name="Google Shape;88;p1">
            <a:extLst>
              <a:ext uri="{FF2B5EF4-FFF2-40B4-BE49-F238E27FC236}">
                <a16:creationId xmlns:a16="http://schemas.microsoft.com/office/drawing/2014/main" id="{E4988036-7F14-ECAA-53D5-FC701DC04371}"/>
              </a:ext>
            </a:extLst>
          </p:cNvPr>
          <p:cNvSpPr txBox="1"/>
          <p:nvPr/>
        </p:nvSpPr>
        <p:spPr>
          <a:xfrm>
            <a:off x="4079151" y="3960779"/>
            <a:ext cx="9144000" cy="64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Relatore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800" b="1" dirty="0">
                <a:solidFill>
                  <a:srgbClr val="4D004D"/>
                </a:solidFill>
                <a:latin typeface="Verdana" panose="020B0604030504040204" pitchFamily="34" charset="0"/>
                <a:sym typeface="Verdana"/>
              </a:rPr>
              <a:t>Dietista Michele Giusti</a:t>
            </a:r>
            <a:endParaRPr sz="1800" b="1" dirty="0">
              <a:solidFill>
                <a:srgbClr val="4D004D"/>
              </a:solidFill>
              <a:latin typeface="Verdana" panose="020B0604030504040204" pitchFamily="34" charset="0"/>
            </a:endParaRPr>
          </a:p>
        </p:txBody>
      </p:sp>
      <p:sp>
        <p:nvSpPr>
          <p:cNvPr id="12" name="Google Shape;93;p2">
            <a:extLst>
              <a:ext uri="{FF2B5EF4-FFF2-40B4-BE49-F238E27FC236}">
                <a16:creationId xmlns:a16="http://schemas.microsoft.com/office/drawing/2014/main" id="{0B7CEF3D-5AB6-6CCF-1F09-02B26E1FFD25}"/>
              </a:ext>
            </a:extLst>
          </p:cNvPr>
          <p:cNvSpPr txBox="1"/>
          <p:nvPr/>
        </p:nvSpPr>
        <p:spPr>
          <a:xfrm>
            <a:off x="10322944" y="6611819"/>
            <a:ext cx="1976759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Giusti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4"/>
          <p:cNvPicPr preferRelativeResize="0"/>
          <p:nvPr/>
        </p:nvPicPr>
        <p:blipFill rotWithShape="1">
          <a:blip r:embed="rId3">
            <a:alphaModFix/>
          </a:blip>
          <a:srcRect b="70654"/>
          <a:stretch/>
        </p:blipFill>
        <p:spPr>
          <a:xfrm>
            <a:off x="725775" y="358825"/>
            <a:ext cx="2598000" cy="17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250" y="2144550"/>
            <a:ext cx="2414525" cy="101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9250" y="3154900"/>
            <a:ext cx="2304734" cy="17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2412" y="4877325"/>
            <a:ext cx="2304724" cy="1395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95800" y="358825"/>
            <a:ext cx="6067557" cy="591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4" descr="a cartoon character holding a spoon surrounded by various vitamins including b12 (Fornito da Tenor)"/>
          <p:cNvPicPr preferRelativeResize="0"/>
          <p:nvPr/>
        </p:nvPicPr>
        <p:blipFill rotWithShape="1">
          <a:blip r:embed="rId8">
            <a:alphaModFix/>
          </a:blip>
          <a:srcRect b="8642"/>
          <a:stretch/>
        </p:blipFill>
        <p:spPr>
          <a:xfrm>
            <a:off x="9479825" y="212275"/>
            <a:ext cx="2598000" cy="21732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DC69E54E-2DAE-EA47-DD83-1A2AC655F37A}"/>
              </a:ext>
            </a:extLst>
          </p:cNvPr>
          <p:cNvSpPr/>
          <p:nvPr/>
        </p:nvSpPr>
        <p:spPr>
          <a:xfrm>
            <a:off x="3605591" y="1801383"/>
            <a:ext cx="4228593" cy="237520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000000"/>
                </a:solidFill>
                <a:latin typeface="-apple-system"/>
                <a:sym typeface="Verdana"/>
              </a:rPr>
              <a:t>Supplementazioni giornaliere a vita: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rgbClr val="000000"/>
              </a:solidFill>
              <a:latin typeface="-apple-system"/>
              <a:sym typeface="Verdana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it-IT" sz="1800" dirty="0">
                <a:solidFill>
                  <a:srgbClr val="000000"/>
                </a:solidFill>
                <a:latin typeface="-apple-system"/>
                <a:sym typeface="Verdana"/>
              </a:rPr>
              <a:t>Multivitaminico con oligoelementi</a:t>
            </a: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•"/>
            </a:pPr>
            <a:r>
              <a:rPr lang="it-IT" sz="1800" dirty="0">
                <a:solidFill>
                  <a:srgbClr val="000000"/>
                </a:solidFill>
                <a:latin typeface="-apple-system"/>
                <a:sym typeface="Verdana"/>
              </a:rPr>
              <a:t>Integrazione di calcio</a:t>
            </a: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it-IT" dirty="0">
              <a:solidFill>
                <a:srgbClr val="000000"/>
              </a:solidFill>
              <a:latin typeface="-apple-system"/>
              <a:sym typeface="Verdana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it-IT" dirty="0">
              <a:solidFill>
                <a:srgbClr val="000000"/>
              </a:solidFill>
              <a:latin typeface="-apple-system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000000"/>
                </a:solidFill>
                <a:latin typeface="-apple-system"/>
                <a:sym typeface="Verdana"/>
              </a:rPr>
              <a:t>Viene fornito al paziente una tabella con diverse opzioni sul mercato per una migliore compliance</a:t>
            </a:r>
          </a:p>
        </p:txBody>
      </p:sp>
      <p:sp>
        <p:nvSpPr>
          <p:cNvPr id="3" name="Google Shape;134;p7">
            <a:extLst>
              <a:ext uri="{FF2B5EF4-FFF2-40B4-BE49-F238E27FC236}">
                <a16:creationId xmlns:a16="http://schemas.microsoft.com/office/drawing/2014/main" id="{D5A9C64E-0477-46FA-76F5-AAE454D6C22D}"/>
              </a:ext>
            </a:extLst>
          </p:cNvPr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/>
        </p:nvSpPr>
        <p:spPr>
          <a:xfrm>
            <a:off x="1098177" y="1199141"/>
            <a:ext cx="8095823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RACCOMANDAZIONI GENERALI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b="0" i="0" u="none" strike="noStrik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lvl="0"/>
            <a:r>
              <a:rPr lang="it-I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Consumare il pasto lentamente, masticando a lungo in modo da rendere gli alimenti di</a:t>
            </a:r>
            <a:r>
              <a:rPr lang="it-IT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consistenza cremosa</a:t>
            </a:r>
          </a:p>
          <a:p>
            <a:pPr lvl="0"/>
            <a:endParaRPr lang="it-IT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Frazionare i pasti nella giornata (almeno 6)</a:t>
            </a:r>
          </a:p>
          <a:p>
            <a:pPr marL="171450" lvl="0" indent="-171450">
              <a:buFontTx/>
              <a:buChar char="-"/>
            </a:pPr>
            <a:endParaRPr lang="it-IT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Smettere di mangiare ai primi segnali di sazietà</a:t>
            </a:r>
            <a:endParaRPr lang="it-IT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Bere almeno 1,5l di acqua a piccoli sorsi durante la giornata, lontano dai pasti. La quantità assunta non dovrebbe superare i 100ml per volta</a:t>
            </a:r>
          </a:p>
          <a:p>
            <a:pPr marL="285750" lvl="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Evitare il consumo di bevande gassate e zuccherate</a:t>
            </a:r>
            <a:endParaRPr lang="it-IT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Non coricarsi subito dopo il pasto</a:t>
            </a:r>
            <a:endParaRPr lang="it-IT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endParaRPr lang="it-IT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it-I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Inserire ad ogni pasto principale la quantità di proteine (carne, pesce, tonno, uova ecc.) prevista</a:t>
            </a:r>
            <a:r>
              <a:rPr lang="it-IT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 piano nutrizionale</a:t>
            </a:r>
            <a:endParaRPr lang="it-IT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it-IT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it-IT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consumo di verdura deve essere limitato. Al pasto va data la priorità agli alimenti proteici e successivamente quelli contenenti carboidrati</a:t>
            </a:r>
            <a:endParaRPr lang="it-IT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61422480-9FFC-E9E6-4A40-B15F63593D44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9;p4">
            <a:extLst>
              <a:ext uri="{FF2B5EF4-FFF2-40B4-BE49-F238E27FC236}">
                <a16:creationId xmlns:a16="http://schemas.microsoft.com/office/drawing/2014/main" id="{38A64580-DDDC-1342-C4A3-77CCF82D2E9C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Educazione alimentare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19;p2" descr="Bento contorno">
            <a:extLst>
              <a:ext uri="{FF2B5EF4-FFF2-40B4-BE49-F238E27FC236}">
                <a16:creationId xmlns:a16="http://schemas.microsoft.com/office/drawing/2014/main" id="{597B79E5-EFB2-565B-9BB3-92370BBFB0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67" y="56948"/>
            <a:ext cx="833420" cy="83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D3B61627-B43A-A284-3F09-BAE747763BCE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49;p4">
            <a:extLst>
              <a:ext uri="{FF2B5EF4-FFF2-40B4-BE49-F238E27FC236}">
                <a16:creationId xmlns:a16="http://schemas.microsoft.com/office/drawing/2014/main" id="{38A1BD51-41C2-F12B-8D76-BBA278ED8CDC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2400" i="1" dirty="0"/>
              <a:t>Educazione alimentare</a:t>
            </a:r>
            <a:endParaRPr lang="it-IT"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19;p2" descr="Bento contorno">
            <a:extLst>
              <a:ext uri="{FF2B5EF4-FFF2-40B4-BE49-F238E27FC236}">
                <a16:creationId xmlns:a16="http://schemas.microsoft.com/office/drawing/2014/main" id="{A48AE72C-90FD-8C30-C3FE-AC24F2A3F1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67" y="56948"/>
            <a:ext cx="833420" cy="83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Il Piatto del Mangiar Sano (Italian) - The Nutrition Source">
            <a:extLst>
              <a:ext uri="{FF2B5EF4-FFF2-40B4-BE49-F238E27FC236}">
                <a16:creationId xmlns:a16="http://schemas.microsoft.com/office/drawing/2014/main" id="{49007276-9D5D-A86D-9B59-033F7ECB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27" y="2049467"/>
            <a:ext cx="3331455" cy="260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ieta Mediterranea: una piramide di salute | Fondazione ...">
            <a:extLst>
              <a:ext uri="{FF2B5EF4-FFF2-40B4-BE49-F238E27FC236}">
                <a16:creationId xmlns:a16="http://schemas.microsoft.com/office/drawing/2014/main" id="{6729B6FD-A131-42A9-B994-25DADB8D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24" y="1776833"/>
            <a:ext cx="4456795" cy="31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9E78959-D533-74D9-A196-ECCD95452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256" y="965315"/>
            <a:ext cx="7439488" cy="524785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4B29D1-5C9C-AB50-E90B-4D5EDA0C89A3}"/>
              </a:ext>
            </a:extLst>
          </p:cNvPr>
          <p:cNvSpPr txBox="1"/>
          <p:nvPr/>
        </p:nvSpPr>
        <p:spPr>
          <a:xfrm>
            <a:off x="9291485" y="4935794"/>
            <a:ext cx="2674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fondazioneumbertoveornesi.it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237" y="922369"/>
            <a:ext cx="6389346" cy="421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2"/>
          <p:cNvSpPr txBox="1"/>
          <p:nvPr/>
        </p:nvSpPr>
        <p:spPr>
          <a:xfrm>
            <a:off x="844044" y="1205424"/>
            <a:ext cx="4111015" cy="501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it-IT" sz="1800" b="0" i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Un anno dopo la Sleeve </a:t>
            </a:r>
            <a:r>
              <a:rPr lang="it-IT" sz="1800" b="0" i="0" dirty="0" err="1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gastrectomy</a:t>
            </a:r>
            <a:r>
              <a:rPr lang="it-IT" sz="1800" b="0" i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non ci sono problemi importanti nell'assunzione di cibi a priori difficili da digerire.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63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it-IT" sz="1800" b="0" i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Principali avversioni alimentare vengono riscontrate: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ingdings" pitchFamily="2" charset="2"/>
              <a:buChar char="v"/>
            </a:pPr>
            <a:r>
              <a:rPr lang="it-IT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Carne rossa</a:t>
            </a: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3429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Wingdings" pitchFamily="2" charset="2"/>
              <a:buChar char="v"/>
            </a:pPr>
            <a:r>
              <a:rPr lang="it-IT" sz="1800" b="0" i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Formati lunghi di pasta</a:t>
            </a:r>
            <a:endParaRPr sz="1800" b="0" i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0" marR="0" lvl="0" indent="63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</a:pPr>
            <a:r>
              <a:rPr lang="it-IT" sz="1800" b="0" i="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Questi problemi sono scomparsi per lo più 5 anni dopo l'intervento. La diminuzione dell'assunzione di altri cibi poco salutari è principalmente basata sull’intervento dietetico e le restrizioni alimentari del passato.</a:t>
            </a:r>
            <a:endParaRPr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7A121DD-A59E-4B2B-A6F1-550E222D06BE}"/>
              </a:ext>
            </a:extLst>
          </p:cNvPr>
          <p:cNvSpPr/>
          <p:nvPr/>
        </p:nvSpPr>
        <p:spPr>
          <a:xfrm>
            <a:off x="5362832" y="2421924"/>
            <a:ext cx="4451983" cy="32552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0" i="0" dirty="0">
                <a:solidFill>
                  <a:srgbClr val="000000"/>
                </a:solidFill>
                <a:effectLst/>
                <a:latin typeface="-apple-system"/>
              </a:rPr>
              <a:t>HIGHLIGHTS REVIEW FOOD TOLLERANCE:</a:t>
            </a:r>
          </a:p>
          <a:p>
            <a:endParaRPr lang="it-IT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b="0" i="0" dirty="0">
                <a:solidFill>
                  <a:srgbClr val="000000"/>
                </a:solidFill>
                <a:effectLst/>
                <a:latin typeface="-apple-system"/>
              </a:rPr>
              <a:t>I pazienti sottoposti a RYGB erano più tolleranti ai cibi ricchi di proteine rispetto a quelli con SG.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b="0" i="0" dirty="0">
                <a:solidFill>
                  <a:srgbClr val="000000"/>
                </a:solidFill>
                <a:effectLst/>
                <a:latin typeface="-apple-system"/>
              </a:rPr>
              <a:t>Gli alimenti più tollerati da entrambi i gruppi, sia SG che RYGB, sono stati pesce e verdure.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b="0" i="0" dirty="0">
                <a:solidFill>
                  <a:srgbClr val="000000"/>
                </a:solidFill>
                <a:effectLst/>
                <a:latin typeface="-apple-system"/>
              </a:rPr>
              <a:t>Cereali e carne rossa sono stati appena tollerati dopo le procedure di SG e RYGB.</a:t>
            </a:r>
            <a:endParaRPr lang="it-IT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it-IT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it-IT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Salavatizadeh</a:t>
            </a:r>
            <a: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Marieh</a:t>
            </a:r>
            <a: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</a:t>
            </a:r>
            <a:r>
              <a:rPr lang="it-IT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Comparison</a:t>
            </a:r>
            <a: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food </a:t>
            </a:r>
            <a:r>
              <a:rPr lang="it-IT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tolerance</a:t>
            </a:r>
            <a: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among</a:t>
            </a:r>
            <a: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bariatric</a:t>
            </a:r>
            <a: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surgery </a:t>
            </a:r>
            <a:r>
              <a:rPr lang="it-IT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procedures</a:t>
            </a:r>
            <a: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 </a:t>
            </a:r>
            <a:r>
              <a:rPr lang="it-IT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systematic</a:t>
            </a:r>
            <a: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review." </a:t>
            </a:r>
            <a:r>
              <a:rPr lang="it-IT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Surgery for </a:t>
            </a:r>
            <a:r>
              <a:rPr lang="it-IT" sz="11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Obesity</a:t>
            </a:r>
            <a:r>
              <a:rPr lang="it-IT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it-IT" sz="11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Related</a:t>
            </a:r>
            <a:r>
              <a:rPr lang="it-IT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1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Diseases</a:t>
            </a:r>
            <a:r>
              <a:rPr lang="it-IT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(2024).</a:t>
            </a:r>
            <a:endParaRPr lang="en-GB" sz="1100" dirty="0"/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7DDEE188-828B-B363-3767-B1210D7FA0C6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9;p4">
            <a:extLst>
              <a:ext uri="{FF2B5EF4-FFF2-40B4-BE49-F238E27FC236}">
                <a16:creationId xmlns:a16="http://schemas.microsoft.com/office/drawing/2014/main" id="{39AAC668-D081-8BF9-0D1F-643733853E50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Educazione alimentare</a:t>
            </a:r>
            <a:endParaRPr lang="it-IT"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19;p2" descr="Bento contorno">
            <a:extLst>
              <a:ext uri="{FF2B5EF4-FFF2-40B4-BE49-F238E27FC236}">
                <a16:creationId xmlns:a16="http://schemas.microsoft.com/office/drawing/2014/main" id="{93C0DE22-4786-9FB3-79D9-616CD69B33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67" y="56948"/>
            <a:ext cx="833420" cy="8334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4;p7">
            <a:extLst>
              <a:ext uri="{FF2B5EF4-FFF2-40B4-BE49-F238E27FC236}">
                <a16:creationId xmlns:a16="http://schemas.microsoft.com/office/drawing/2014/main" id="{C0D816AD-A10D-3D0A-00EA-9D068B30890E}"/>
              </a:ext>
            </a:extLst>
          </p:cNvPr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/>
        </p:nvSpPr>
        <p:spPr>
          <a:xfrm>
            <a:off x="793656" y="1278868"/>
            <a:ext cx="436427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Controlli </a:t>
            </a:r>
            <a:r>
              <a:rPr lang="it-IT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dietistici</a:t>
            </a: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post intervento: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Alla dimissione (in reparto)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settimane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 settimane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 settimane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Controlli al bisogno</a:t>
            </a:r>
            <a:endParaRPr lang="it-IT" sz="1800" dirty="0"/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BIA a 18 settimane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Dopo 7 mesi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Poi annualmente fino a 5 anni</a:t>
            </a:r>
          </a:p>
        </p:txBody>
      </p:sp>
      <p:sp>
        <p:nvSpPr>
          <p:cNvPr id="194" name="Google Shape;194;p15"/>
          <p:cNvSpPr txBox="1"/>
          <p:nvPr/>
        </p:nvSpPr>
        <p:spPr>
          <a:xfrm>
            <a:off x="793656" y="909568"/>
            <a:ext cx="294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TIMELINE DIETISTA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E0D24F64-4B5A-E71F-422E-87B0B37241BD}"/>
              </a:ext>
            </a:extLst>
          </p:cNvPr>
          <p:cNvSpPr/>
          <p:nvPr/>
        </p:nvSpPr>
        <p:spPr>
          <a:xfrm>
            <a:off x="2713588" y="4178769"/>
            <a:ext cx="6267673" cy="21802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dk1"/>
              </a:buClr>
              <a:buSzPts val="1800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Public Sans"/>
              </a:rPr>
              <a:t>Il Dietista, superata la fase acuta, fornisce informazioni sufficienti per permettere al proprio assistito di prendere decisioni competenti e si accerta che questi comprenda e condivida le scelte assistenziali a lui rivolte.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endParaRPr lang="it-IT" sz="1800" dirty="0">
              <a:solidFill>
                <a:schemeClr val="dk1"/>
              </a:solidFill>
              <a:latin typeface="Verdana"/>
              <a:ea typeface="Verdana"/>
              <a:cs typeface="Verdana"/>
              <a:sym typeface="Public Sans"/>
            </a:endParaRPr>
          </a:p>
          <a:p>
            <a:pPr marL="285750" indent="-285750">
              <a:buClr>
                <a:schemeClr val="dk1"/>
              </a:buClr>
              <a:buSzPts val="1800"/>
              <a:buFont typeface="Wingdings" pitchFamily="2" charset="2"/>
              <a:buChar char="v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Public Sans"/>
              </a:rPr>
              <a:t>COUNSELING NUTRIZIONALE </a:t>
            </a:r>
          </a:p>
        </p:txBody>
      </p:sp>
      <p:sp>
        <p:nvSpPr>
          <p:cNvPr id="2" name="Google Shape;193;p15">
            <a:extLst>
              <a:ext uri="{FF2B5EF4-FFF2-40B4-BE49-F238E27FC236}">
                <a16:creationId xmlns:a16="http://schemas.microsoft.com/office/drawing/2014/main" id="{F08D6740-4CB1-A675-7C28-37919BF5E5A0}"/>
              </a:ext>
            </a:extLst>
          </p:cNvPr>
          <p:cNvSpPr txBox="1"/>
          <p:nvPr/>
        </p:nvSpPr>
        <p:spPr>
          <a:xfrm>
            <a:off x="7034072" y="1278868"/>
            <a:ext cx="436427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Visita dietologica post intervento: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Alla dimissione (in reparto)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mesi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 mesi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 mesi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Poi annualmente fino a 5 anni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Controlli al bisogno</a:t>
            </a:r>
            <a:endParaRPr dirty="0"/>
          </a:p>
        </p:txBody>
      </p:sp>
      <p:sp>
        <p:nvSpPr>
          <p:cNvPr id="3" name="Google Shape;194;p15">
            <a:extLst>
              <a:ext uri="{FF2B5EF4-FFF2-40B4-BE49-F238E27FC236}">
                <a16:creationId xmlns:a16="http://schemas.microsoft.com/office/drawing/2014/main" id="{812D0D8D-B09E-4EEC-10D8-144B04BDCCF0}"/>
              </a:ext>
            </a:extLst>
          </p:cNvPr>
          <p:cNvSpPr txBox="1"/>
          <p:nvPr/>
        </p:nvSpPr>
        <p:spPr>
          <a:xfrm>
            <a:off x="7034072" y="904949"/>
            <a:ext cx="294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TIMELINE DIETOLOGO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128;p3">
            <a:extLst>
              <a:ext uri="{FF2B5EF4-FFF2-40B4-BE49-F238E27FC236}">
                <a16:creationId xmlns:a16="http://schemas.microsoft.com/office/drawing/2014/main" id="{D7242E09-59F8-3287-1366-0442B235AC6E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9;p4">
            <a:extLst>
              <a:ext uri="{FF2B5EF4-FFF2-40B4-BE49-F238E27FC236}">
                <a16:creationId xmlns:a16="http://schemas.microsoft.com/office/drawing/2014/main" id="{11E25B5D-DC8F-0E35-29F5-A979BEA7EB28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Monitoraggio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11;p2" descr="Forma piramidale contorno">
            <a:extLst>
              <a:ext uri="{FF2B5EF4-FFF2-40B4-BE49-F238E27FC236}">
                <a16:creationId xmlns:a16="http://schemas.microsoft.com/office/drawing/2014/main" id="{91BDCD93-84E3-5D6A-945F-7AC5161800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33" y="84880"/>
            <a:ext cx="795554" cy="79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/>
          <p:nvPr/>
        </p:nvSpPr>
        <p:spPr>
          <a:xfrm>
            <a:off x="1255827" y="1455582"/>
            <a:ext cx="81204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Calo ponderale</a:t>
            </a: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Intake</a:t>
            </a: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Tramite recall24h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Diario alimentare compilato dal paziente o con fotografie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92D050"/>
                </a:solidFill>
                <a:latin typeface="Verdana"/>
                <a:ea typeface="Verdana"/>
                <a:cs typeface="Verdana"/>
                <a:sym typeface="Wingdings" pitchFamily="2" charset="2"/>
              </a:rPr>
              <a:t></a:t>
            </a:r>
            <a:r>
              <a:rPr lang="it-IT" sz="1800" dirty="0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 kcal, proteine, H2O</a:t>
            </a:r>
            <a:endParaRPr dirty="0">
              <a:solidFill>
                <a:srgbClr val="92D050"/>
              </a:solidFill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Aderenza ai consigli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Feedback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Misurazione della </a:t>
            </a:r>
            <a:r>
              <a:rPr lang="it-IT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bioimpedenza</a:t>
            </a: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 18 mesi dall’intervento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 monitorare l’andamento della composizione corporea, nello specifico la </a:t>
            </a:r>
            <a:r>
              <a:rPr lang="it-IT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BCM</a:t>
            </a:r>
            <a:endParaRPr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Calorimetria opzionale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17E1AE35-6929-4E8A-162C-3BD35FB5E098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9;p4">
            <a:extLst>
              <a:ext uri="{FF2B5EF4-FFF2-40B4-BE49-F238E27FC236}">
                <a16:creationId xmlns:a16="http://schemas.microsoft.com/office/drawing/2014/main" id="{D3234DF7-F8D0-F1D4-6984-DD79BD92888D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Monitoraggio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11;p2" descr="Forma piramidale contorno">
            <a:extLst>
              <a:ext uri="{FF2B5EF4-FFF2-40B4-BE49-F238E27FC236}">
                <a16:creationId xmlns:a16="http://schemas.microsoft.com/office/drawing/2014/main" id="{6571CF19-6D76-0923-EB53-4CF91D28A5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33" y="84880"/>
            <a:ext cx="795554" cy="7955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4;p7">
            <a:extLst>
              <a:ext uri="{FF2B5EF4-FFF2-40B4-BE49-F238E27FC236}">
                <a16:creationId xmlns:a16="http://schemas.microsoft.com/office/drawing/2014/main" id="{46A39A32-978B-6F83-3027-6BDBB88EC96F}"/>
              </a:ext>
            </a:extLst>
          </p:cNvPr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/>
          <p:nvPr/>
        </p:nvSpPr>
        <p:spPr>
          <a:xfrm>
            <a:off x="1381387" y="1274584"/>
            <a:ext cx="9429225" cy="430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percentuale di peso in eccesso perso (%EWL), calcolato come la differenza tra il peso di partenza ed il peso ideale, è uno dei criteri universalmente più accettati per verificare il successo di un’operazione bariatrica: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EWL &gt;50% in 10 anni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D’Eusebio, C., et al. "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predicts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unsuccess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bariatric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surgery? An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observational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retrospective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study." </a:t>
            </a:r>
            <a:r>
              <a:rPr lang="it-IT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</a:t>
            </a:r>
            <a:r>
              <a:rPr lang="it-IT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Endocrinological</a:t>
            </a:r>
            <a:r>
              <a:rPr lang="it-IT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Investigation</a:t>
            </a:r>
            <a:r>
              <a:rPr lang="it-I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44 (2021).</a:t>
            </a:r>
            <a:endParaRPr lang="it-IT"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 statistica interna su 176 pazienti: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Percentuale di peso in eccesso perso a 12 mesi (% EWL) 60.7% (</a:t>
            </a:r>
            <a:r>
              <a:rPr lang="it-IT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d.s</a:t>
            </a: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.=18.2)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BMI medio registrato alla dimissione è 43.1 kg/m</a:t>
            </a:r>
            <a:r>
              <a:rPr lang="it-IT" sz="24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²</a:t>
            </a: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it-IT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d.s</a:t>
            </a: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.=6.1) e il BMI medio dei pazienti a dodici mesi dall’intervento è 31.0 kg/m</a:t>
            </a:r>
            <a:r>
              <a:rPr lang="it-IT" sz="24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²</a:t>
            </a:r>
            <a:endParaRPr lang="it-IT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276144DA-1C57-0838-F897-A543569967A9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9;p4">
            <a:extLst>
              <a:ext uri="{FF2B5EF4-FFF2-40B4-BE49-F238E27FC236}">
                <a16:creationId xmlns:a16="http://schemas.microsoft.com/office/drawing/2014/main" id="{47DAC294-CCF2-D516-7E2D-8B72179A727A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Monitoraggio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11;p2" descr="Forma piramidale contorno">
            <a:extLst>
              <a:ext uri="{FF2B5EF4-FFF2-40B4-BE49-F238E27FC236}">
                <a16:creationId xmlns:a16="http://schemas.microsoft.com/office/drawing/2014/main" id="{6F0C2D8B-DCB9-D642-6B32-FB9B627C5F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33" y="84880"/>
            <a:ext cx="795554" cy="7955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4;p7">
            <a:extLst>
              <a:ext uri="{FF2B5EF4-FFF2-40B4-BE49-F238E27FC236}">
                <a16:creationId xmlns:a16="http://schemas.microsoft.com/office/drawing/2014/main" id="{7BC674E2-9F64-B53C-E3ED-47BA7D657FB4}"/>
              </a:ext>
            </a:extLst>
          </p:cNvPr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"/>
          <p:cNvSpPr txBox="1"/>
          <p:nvPr/>
        </p:nvSpPr>
        <p:spPr>
          <a:xfrm>
            <a:off x="1024812" y="966742"/>
            <a:ext cx="77910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MISURE ANTROPOMETRICHE</a:t>
            </a:r>
            <a:endParaRPr b="1" dirty="0">
              <a:solidFill>
                <a:srgbClr val="92D050"/>
              </a:solidFill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1156996" y="1735494"/>
            <a:ext cx="319729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intervento Sleeve </a:t>
            </a:r>
            <a:r>
              <a:rPr lang="it-IT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gastrectomy</a:t>
            </a: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31/7/24</a:t>
            </a:r>
            <a:endParaRPr dirty="0"/>
          </a:p>
        </p:txBody>
      </p:sp>
      <p:pic>
        <p:nvPicPr>
          <p:cNvPr id="213" name="Google Shape;2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75" y="2576512"/>
            <a:ext cx="1137285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13;p18">
            <a:extLst>
              <a:ext uri="{FF2B5EF4-FFF2-40B4-BE49-F238E27FC236}">
                <a16:creationId xmlns:a16="http://schemas.microsoft.com/office/drawing/2014/main" id="{69A46735-0446-43D5-9540-DD233713CD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4587" t="7826" r="11691"/>
          <a:stretch/>
        </p:blipFill>
        <p:spPr>
          <a:xfrm>
            <a:off x="7302881" y="3846285"/>
            <a:ext cx="665462" cy="247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13;p18">
            <a:extLst>
              <a:ext uri="{FF2B5EF4-FFF2-40B4-BE49-F238E27FC236}">
                <a16:creationId xmlns:a16="http://schemas.microsoft.com/office/drawing/2014/main" id="{7E213E4C-FE3F-ED56-4B97-7BEA7DFC06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036" r="75823"/>
          <a:stretch/>
        </p:blipFill>
        <p:spPr>
          <a:xfrm>
            <a:off x="2458994" y="3744685"/>
            <a:ext cx="4324224" cy="257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13;p18">
            <a:extLst>
              <a:ext uri="{FF2B5EF4-FFF2-40B4-BE49-F238E27FC236}">
                <a16:creationId xmlns:a16="http://schemas.microsoft.com/office/drawing/2014/main" id="{7CB0CEF9-9094-6792-D8C7-CD369FB4D2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7420" t="4036" r="28125"/>
          <a:stretch/>
        </p:blipFill>
        <p:spPr>
          <a:xfrm>
            <a:off x="8486071" y="3744685"/>
            <a:ext cx="796750" cy="25731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C29ED8-76D7-71F5-9B5D-8D22CF20BA1F}"/>
              </a:ext>
            </a:extLst>
          </p:cNvPr>
          <p:cNvSpPr txBox="1"/>
          <p:nvPr/>
        </p:nvSpPr>
        <p:spPr>
          <a:xfrm>
            <a:off x="4920343" y="1735494"/>
            <a:ext cx="356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32 anni, peso preoperatorio 116kg con 46kg/m²</a:t>
            </a:r>
            <a:endParaRPr lang="en-GB" sz="18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6" name="Google Shape;128;p3">
            <a:extLst>
              <a:ext uri="{FF2B5EF4-FFF2-40B4-BE49-F238E27FC236}">
                <a16:creationId xmlns:a16="http://schemas.microsoft.com/office/drawing/2014/main" id="{28A61A33-4E43-B332-DEA6-02EBAEE0B811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9;p4">
            <a:extLst>
              <a:ext uri="{FF2B5EF4-FFF2-40B4-BE49-F238E27FC236}">
                <a16:creationId xmlns:a16="http://schemas.microsoft.com/office/drawing/2014/main" id="{441FD469-D33B-7032-31BA-1F9129F4AF5C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Monitoraggio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11;p2" descr="Forma piramidale contorno">
            <a:extLst>
              <a:ext uri="{FF2B5EF4-FFF2-40B4-BE49-F238E27FC236}">
                <a16:creationId xmlns:a16="http://schemas.microsoft.com/office/drawing/2014/main" id="{10168D3B-7EF2-F83F-554E-52B506E7F2F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633" y="84880"/>
            <a:ext cx="795554" cy="7955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4;p7">
            <a:extLst>
              <a:ext uri="{FF2B5EF4-FFF2-40B4-BE49-F238E27FC236}">
                <a16:creationId xmlns:a16="http://schemas.microsoft.com/office/drawing/2014/main" id="{87898ECF-B126-8296-322A-FBF205E70917}"/>
              </a:ext>
            </a:extLst>
          </p:cNvPr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/>
          <p:nvPr/>
        </p:nvSpPr>
        <p:spPr>
          <a:xfrm>
            <a:off x="699796" y="1372754"/>
            <a:ext cx="60975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intervento: 11/08/23 T. E. (bendaggio nel 2008)</a:t>
            </a:r>
            <a:endParaRPr/>
          </a:p>
        </p:txBody>
      </p:sp>
      <p:pic>
        <p:nvPicPr>
          <p:cNvPr id="219" name="Google Shape;219;p19"/>
          <p:cNvPicPr preferRelativeResize="0"/>
          <p:nvPr/>
        </p:nvPicPr>
        <p:blipFill rotWithShape="1">
          <a:blip r:embed="rId3">
            <a:alphaModFix/>
          </a:blip>
          <a:srcRect l="32372" t="26299" r="15382" b="57644"/>
          <a:stretch/>
        </p:blipFill>
        <p:spPr>
          <a:xfrm>
            <a:off x="130629" y="2178312"/>
            <a:ext cx="11393713" cy="22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0;p8">
            <a:extLst>
              <a:ext uri="{FF2B5EF4-FFF2-40B4-BE49-F238E27FC236}">
                <a16:creationId xmlns:a16="http://schemas.microsoft.com/office/drawing/2014/main" id="{BB052678-9A19-B903-9B33-57BC5299DD83}"/>
              </a:ext>
            </a:extLst>
          </p:cNvPr>
          <p:cNvSpPr/>
          <p:nvPr/>
        </p:nvSpPr>
        <p:spPr>
          <a:xfrm rot="5400000">
            <a:off x="8686313" y="2909520"/>
            <a:ext cx="2390531" cy="557055"/>
          </a:xfrm>
          <a:prstGeom prst="donut">
            <a:avLst>
              <a:gd name="adj" fmla="val 307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Google Shape;150;p8">
            <a:extLst>
              <a:ext uri="{FF2B5EF4-FFF2-40B4-BE49-F238E27FC236}">
                <a16:creationId xmlns:a16="http://schemas.microsoft.com/office/drawing/2014/main" id="{8D556B94-05FF-24CA-A913-397A37C53D1F}"/>
              </a:ext>
            </a:extLst>
          </p:cNvPr>
          <p:cNvSpPr/>
          <p:nvPr/>
        </p:nvSpPr>
        <p:spPr>
          <a:xfrm rot="5400000">
            <a:off x="6765023" y="2909520"/>
            <a:ext cx="2390532" cy="557055"/>
          </a:xfrm>
          <a:prstGeom prst="donut">
            <a:avLst>
              <a:gd name="adj" fmla="val 307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150;p8">
            <a:extLst>
              <a:ext uri="{FF2B5EF4-FFF2-40B4-BE49-F238E27FC236}">
                <a16:creationId xmlns:a16="http://schemas.microsoft.com/office/drawing/2014/main" id="{77F6F761-0C26-4184-2E79-79A4A721290C}"/>
              </a:ext>
            </a:extLst>
          </p:cNvPr>
          <p:cNvSpPr/>
          <p:nvPr/>
        </p:nvSpPr>
        <p:spPr>
          <a:xfrm rot="5400000">
            <a:off x="1590680" y="2844355"/>
            <a:ext cx="2390532" cy="557055"/>
          </a:xfrm>
          <a:prstGeom prst="donut">
            <a:avLst>
              <a:gd name="adj" fmla="val 307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128;p3">
            <a:extLst>
              <a:ext uri="{FF2B5EF4-FFF2-40B4-BE49-F238E27FC236}">
                <a16:creationId xmlns:a16="http://schemas.microsoft.com/office/drawing/2014/main" id="{A5EF05CE-25C7-6210-B3E8-F8EBD866A829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9;p4">
            <a:extLst>
              <a:ext uri="{FF2B5EF4-FFF2-40B4-BE49-F238E27FC236}">
                <a16:creationId xmlns:a16="http://schemas.microsoft.com/office/drawing/2014/main" id="{80A8ABF4-75D2-0D4C-FED3-2B8F33256903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Monitoraggio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11;p2" descr="Forma piramidale contorno">
            <a:extLst>
              <a:ext uri="{FF2B5EF4-FFF2-40B4-BE49-F238E27FC236}">
                <a16:creationId xmlns:a16="http://schemas.microsoft.com/office/drawing/2014/main" id="{EF1EA52D-B5A2-4A92-7928-6B65F60755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633" y="0"/>
            <a:ext cx="795554" cy="7955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4;p7">
            <a:extLst>
              <a:ext uri="{FF2B5EF4-FFF2-40B4-BE49-F238E27FC236}">
                <a16:creationId xmlns:a16="http://schemas.microsoft.com/office/drawing/2014/main" id="{8D282842-9397-33BC-BBDD-713177AC37EE}"/>
              </a:ext>
            </a:extLst>
          </p:cNvPr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150F89-2A37-1F49-7B32-FD1DDA5B9332}"/>
              </a:ext>
            </a:extLst>
          </p:cNvPr>
          <p:cNvSpPr txBox="1"/>
          <p:nvPr/>
        </p:nvSpPr>
        <p:spPr>
          <a:xfrm>
            <a:off x="3133818" y="1930893"/>
            <a:ext cx="5956916" cy="29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 marL="457200" indent="-342900">
              <a:spcBef>
                <a:spcPts val="36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Aspettative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calo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ponderale</a:t>
            </a:r>
            <a:endParaRPr lang="en-US"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indent="-342900">
              <a:spcBef>
                <a:spcPts val="36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Consumo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 verdure</a:t>
            </a:r>
          </a:p>
          <a:p>
            <a:pPr marL="457200" indent="-342900">
              <a:spcBef>
                <a:spcPts val="36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Sweet eaters</a:t>
            </a:r>
          </a:p>
          <a:p>
            <a:pPr marL="457200" indent="-342900">
              <a:spcBef>
                <a:spcPts val="36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Frazionamento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pasti</a:t>
            </a:r>
            <a:endParaRPr lang="en-US"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indent="-342900">
              <a:spcBef>
                <a:spcPts val="36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Tolleranza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supplementi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prescritti</a:t>
            </a:r>
            <a:endParaRPr lang="en-US"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indent="-342900">
              <a:spcBef>
                <a:spcPts val="36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Riduzione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del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metabolismo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basale</a:t>
            </a:r>
            <a:endParaRPr lang="en-US"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F0BDDDB1-0D3A-7D34-C388-83B76541FDB0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9;p4">
            <a:extLst>
              <a:ext uri="{FF2B5EF4-FFF2-40B4-BE49-F238E27FC236}">
                <a16:creationId xmlns:a16="http://schemas.microsoft.com/office/drawing/2014/main" id="{5E0850BB-93F2-D917-30FB-3AEECBAA666E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Criticità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17;p2" descr="Coscia di pollo contorno">
            <a:extLst>
              <a:ext uri="{FF2B5EF4-FFF2-40B4-BE49-F238E27FC236}">
                <a16:creationId xmlns:a16="http://schemas.microsoft.com/office/drawing/2014/main" id="{E7F667C5-BDB1-555D-36BD-ECE8831962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651" y="128714"/>
            <a:ext cx="707886" cy="7078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4;p7">
            <a:extLst>
              <a:ext uri="{FF2B5EF4-FFF2-40B4-BE49-F238E27FC236}">
                <a16:creationId xmlns:a16="http://schemas.microsoft.com/office/drawing/2014/main" id="{417D47A3-58A5-1F58-BA41-07FCDD015EDB}"/>
              </a:ext>
            </a:extLst>
          </p:cNvPr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2972234" y="6596430"/>
            <a:ext cx="931446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Giusti - </a:t>
            </a:r>
            <a:r>
              <a:rPr lang="it-IT" sz="1100" b="1" i="0" dirty="0">
                <a:solidFill>
                  <a:srgbClr val="151515"/>
                </a:solidFill>
                <a:effectLst/>
                <a:latin typeface="Montserrat" panose="00000500000000000000" pitchFamily="2" charset="0"/>
              </a:rPr>
              <a:t>Update in Chirurgia Bariatrica : Nuove Indicazioni, Terapia Chirurgica , Gestione delle Complicanze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73A4A46E-A345-3440-7C3A-A62123F1B11A}"/>
              </a:ext>
            </a:extLst>
          </p:cNvPr>
          <p:cNvSpPr txBox="1"/>
          <p:nvPr/>
        </p:nvSpPr>
        <p:spPr>
          <a:xfrm>
            <a:off x="1596194" y="3491900"/>
            <a:ext cx="2531312" cy="210822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2400" b="1" dirty="0">
                <a:solidFill>
                  <a:srgbClr val="5D2648"/>
                </a:solidFill>
                <a:latin typeface="Verdana"/>
                <a:ea typeface="Verdana"/>
                <a:sym typeface="Verdana"/>
              </a:rPr>
              <a:t>RUOLO DEL DIETISTA </a:t>
            </a:r>
          </a:p>
          <a:p>
            <a:endParaRPr lang="it-IT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nel follow-up post </a:t>
            </a:r>
            <a:r>
              <a:rPr lang="it-IT" sz="1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sleevegastrectomy</a:t>
            </a: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0 – 5 anni</a:t>
            </a:r>
            <a:endParaRPr lang="it-IT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5" name="Google Shape;105;p2">
            <a:extLst>
              <a:ext uri="{FF2B5EF4-FFF2-40B4-BE49-F238E27FC236}">
                <a16:creationId xmlns:a16="http://schemas.microsoft.com/office/drawing/2014/main" id="{3C7BCA95-7EC8-E655-0BC5-31EF2FD16E80}"/>
              </a:ext>
            </a:extLst>
          </p:cNvPr>
          <p:cNvSpPr txBox="1"/>
          <p:nvPr/>
        </p:nvSpPr>
        <p:spPr>
          <a:xfrm>
            <a:off x="6784102" y="1430331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Riabilitazione nutrizionale</a:t>
            </a:r>
            <a:endParaRPr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6" name="Google Shape;106;p2">
            <a:extLst>
              <a:ext uri="{FF2B5EF4-FFF2-40B4-BE49-F238E27FC236}">
                <a16:creationId xmlns:a16="http://schemas.microsoft.com/office/drawing/2014/main" id="{A9503B2C-5142-7DE9-35EB-9198B4C7358D}"/>
              </a:ext>
            </a:extLst>
          </p:cNvPr>
          <p:cNvSpPr txBox="1"/>
          <p:nvPr/>
        </p:nvSpPr>
        <p:spPr>
          <a:xfrm>
            <a:off x="6784102" y="2476301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Educazione alimentare</a:t>
            </a:r>
            <a:endParaRPr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7" name="Google Shape;107;p2">
            <a:extLst>
              <a:ext uri="{FF2B5EF4-FFF2-40B4-BE49-F238E27FC236}">
                <a16:creationId xmlns:a16="http://schemas.microsoft.com/office/drawing/2014/main" id="{263F2770-0EA7-F465-1D86-B1C0C82A0E9A}"/>
              </a:ext>
            </a:extLst>
          </p:cNvPr>
          <p:cNvSpPr txBox="1"/>
          <p:nvPr/>
        </p:nvSpPr>
        <p:spPr>
          <a:xfrm>
            <a:off x="6784102" y="3491900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Monitoraggio</a:t>
            </a:r>
            <a:endParaRPr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8" name="Google Shape;108;p2">
            <a:extLst>
              <a:ext uri="{FF2B5EF4-FFF2-40B4-BE49-F238E27FC236}">
                <a16:creationId xmlns:a16="http://schemas.microsoft.com/office/drawing/2014/main" id="{6C0C3996-963E-C73B-92C5-0D4E7278638E}"/>
              </a:ext>
            </a:extLst>
          </p:cNvPr>
          <p:cNvSpPr txBox="1"/>
          <p:nvPr/>
        </p:nvSpPr>
        <p:spPr>
          <a:xfrm>
            <a:off x="6784102" y="4507499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rPr>
              <a:t>Criticità</a:t>
            </a:r>
            <a:endParaRPr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cxnSp>
        <p:nvCxnSpPr>
          <p:cNvPr id="10" name="Google Shape;112;p2">
            <a:extLst>
              <a:ext uri="{FF2B5EF4-FFF2-40B4-BE49-F238E27FC236}">
                <a16:creationId xmlns:a16="http://schemas.microsoft.com/office/drawing/2014/main" id="{058E3452-0A4A-22CA-5055-43D1ED5EF1C7}"/>
              </a:ext>
            </a:extLst>
          </p:cNvPr>
          <p:cNvCxnSpPr/>
          <p:nvPr/>
        </p:nvCxnSpPr>
        <p:spPr>
          <a:xfrm rot="10800000" flipH="1">
            <a:off x="3897311" y="1769389"/>
            <a:ext cx="1674626" cy="1830737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" name="Google Shape;113;p2">
            <a:extLst>
              <a:ext uri="{FF2B5EF4-FFF2-40B4-BE49-F238E27FC236}">
                <a16:creationId xmlns:a16="http://schemas.microsoft.com/office/drawing/2014/main" id="{BA72B188-3A7B-4CD8-F045-578EF534CACC}"/>
              </a:ext>
            </a:extLst>
          </p:cNvPr>
          <p:cNvCxnSpPr/>
          <p:nvPr/>
        </p:nvCxnSpPr>
        <p:spPr>
          <a:xfrm rot="10800000" flipH="1">
            <a:off x="3907127" y="2856511"/>
            <a:ext cx="1664810" cy="90435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" name="Google Shape;114;p2">
            <a:extLst>
              <a:ext uri="{FF2B5EF4-FFF2-40B4-BE49-F238E27FC236}">
                <a16:creationId xmlns:a16="http://schemas.microsoft.com/office/drawing/2014/main" id="{FEC61B58-54A3-C2A5-A202-191FB45E82B0}"/>
              </a:ext>
            </a:extLst>
          </p:cNvPr>
          <p:cNvCxnSpPr/>
          <p:nvPr/>
        </p:nvCxnSpPr>
        <p:spPr>
          <a:xfrm>
            <a:off x="3907127" y="3827945"/>
            <a:ext cx="166481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" name="Google Shape;115;p2">
            <a:extLst>
              <a:ext uri="{FF2B5EF4-FFF2-40B4-BE49-F238E27FC236}">
                <a16:creationId xmlns:a16="http://schemas.microsoft.com/office/drawing/2014/main" id="{D7CC7094-CCAF-BDA1-CC8C-5B8A41047EA8}"/>
              </a:ext>
            </a:extLst>
          </p:cNvPr>
          <p:cNvCxnSpPr/>
          <p:nvPr/>
        </p:nvCxnSpPr>
        <p:spPr>
          <a:xfrm>
            <a:off x="3907127" y="3895030"/>
            <a:ext cx="1664810" cy="969761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5" name="Google Shape;117;p2" descr="Coscia di pollo contorno">
            <a:extLst>
              <a:ext uri="{FF2B5EF4-FFF2-40B4-BE49-F238E27FC236}">
                <a16:creationId xmlns:a16="http://schemas.microsoft.com/office/drawing/2014/main" id="{DA61091F-5FAA-F42F-A19E-BB8E9BB288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5425" y="4390253"/>
            <a:ext cx="707886" cy="707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9;p2" descr="Bento contorno">
            <a:extLst>
              <a:ext uri="{FF2B5EF4-FFF2-40B4-BE49-F238E27FC236}">
                <a16:creationId xmlns:a16="http://schemas.microsoft.com/office/drawing/2014/main" id="{5BE1C653-2932-9F39-0FB1-3CCA728755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4021" y="2296310"/>
            <a:ext cx="833420" cy="83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20;p2" descr="Elenco di controllo contorno">
            <a:extLst>
              <a:ext uri="{FF2B5EF4-FFF2-40B4-BE49-F238E27FC236}">
                <a16:creationId xmlns:a16="http://schemas.microsoft.com/office/drawing/2014/main" id="{7806731D-16C2-06C8-0252-32B485D1835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7469" y="1277693"/>
            <a:ext cx="833420" cy="83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1;p2" descr="Forma piramidale contorno">
            <a:extLst>
              <a:ext uri="{FF2B5EF4-FFF2-40B4-BE49-F238E27FC236}">
                <a16:creationId xmlns:a16="http://schemas.microsoft.com/office/drawing/2014/main" id="{2DF9A6B7-CBD2-8A70-DEDC-CA019A7693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1010" y="3335335"/>
            <a:ext cx="795554" cy="79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07EDCC-D14E-C972-D296-71E29865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77" y="160020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67C61F-2DA3-BD82-BD41-18CDBFD9C354}"/>
              </a:ext>
            </a:extLst>
          </p:cNvPr>
          <p:cNvSpPr txBox="1"/>
          <p:nvPr/>
        </p:nvSpPr>
        <p:spPr>
          <a:xfrm>
            <a:off x="2074416" y="2867488"/>
            <a:ext cx="4021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92D050"/>
                </a:solidFill>
              </a:rPr>
              <a:t>Grazie dell’attenzione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DA66C2-82C2-7B7A-8192-AD5B6010997E}"/>
              </a:ext>
            </a:extLst>
          </p:cNvPr>
          <p:cNvSpPr txBox="1"/>
          <p:nvPr/>
        </p:nvSpPr>
        <p:spPr>
          <a:xfrm>
            <a:off x="449802" y="5257800"/>
            <a:ext cx="2568605" cy="95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1" i="1" u="sng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michele.giusti@sabes.it</a:t>
            </a:r>
            <a:endParaRPr lang="it-IT" b="0" dirty="0">
              <a:solidFill>
                <a:srgbClr val="92D05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400" b="1" i="1" u="sng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michele.giu93@gmail.com</a:t>
            </a:r>
            <a:r>
              <a:rPr lang="it-IT" sz="1400" b="1" i="1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it-IT" b="0" dirty="0">
              <a:solidFill>
                <a:srgbClr val="92D050"/>
              </a:solidFill>
              <a:effectLst/>
            </a:endParaRPr>
          </a:p>
          <a:p>
            <a:br>
              <a:rPr lang="it-IT" dirty="0"/>
            </a:b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1148295" y="2015434"/>
            <a:ext cx="956705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OBIETTIVI e ASPETTATIVE GENERALI dell’intervento in un'ottica di </a:t>
            </a:r>
            <a:r>
              <a:rPr lang="it-IT" sz="18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multisciplinare</a:t>
            </a:r>
            <a:r>
              <a:rPr lang="it-IT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Calo ponderale del ???% di peso in 12 mesi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Copertura parziale dei fabbisogni calorico proteici (macronutrienti)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Copertura completa dei fabbisogni di vitamine e minerali (micronutrienti)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Copertura completa dei fabbisogni idrici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Educare ad uno stile di vita sano e attivo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486096" y="815105"/>
            <a:ext cx="10674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Intervento incentrato sul paziente</a:t>
            </a:r>
            <a:r>
              <a:rPr lang="it-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individuazione dei bisogni, definizione degli obiettivi, stesura del progetto e verifica del risultato, flessibilità, individuazione  e gestione delle risorse del paziente 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Google Shape;110;g35019f59568_0_0">
            <a:extLst>
              <a:ext uri="{FF2B5EF4-FFF2-40B4-BE49-F238E27FC236}">
                <a16:creationId xmlns:a16="http://schemas.microsoft.com/office/drawing/2014/main" id="{D53E8E91-70BB-9E73-D287-EB69D9E826F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295" y="2981322"/>
            <a:ext cx="7146524" cy="275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1;g35019f59568_0_0">
            <a:extLst>
              <a:ext uri="{FF2B5EF4-FFF2-40B4-BE49-F238E27FC236}">
                <a16:creationId xmlns:a16="http://schemas.microsoft.com/office/drawing/2014/main" id="{19F033D2-68D1-FFDF-4CDE-16781AC54670}"/>
              </a:ext>
            </a:extLst>
          </p:cNvPr>
          <p:cNvSpPr txBox="1"/>
          <p:nvPr/>
        </p:nvSpPr>
        <p:spPr>
          <a:xfrm>
            <a:off x="213210" y="2370633"/>
            <a:ext cx="11219807" cy="2939202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Diverse metanalisi con risultati a lungo termine (5 anni) evidenziano:</a:t>
            </a:r>
            <a:endParaRPr sz="20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it-IT" sz="20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una perdita di peso in eccesso significativamente nei pazienti sottoposti a bypass gastrico in Y (RYGB) rispetto alla gastrectomia verticale a manico (SG) (65,7% vs 57,3%). </a:t>
            </a:r>
            <a:endParaRPr sz="20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it-IT" sz="20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risoluzione del diabete è stata osservata nel 37,4% dei pazienti dopo RYGB e nel 27,5% dopo SG. </a:t>
            </a:r>
            <a:endParaRPr sz="20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it-IT" sz="20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 risoluzione della dislipidemia è risultata 68,6% per RYGB vs 55,2% per SG. </a:t>
            </a:r>
            <a:endParaRPr sz="20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dirty="0" err="1">
                <a:solidFill>
                  <a:srgbClr val="222222"/>
                </a:solidFill>
                <a:highlight>
                  <a:srgbClr val="FFFFFF"/>
                </a:highlight>
              </a:rPr>
              <a:t>Sharples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, Alistair J., and Kamal </a:t>
            </a:r>
            <a:r>
              <a:rPr lang="it-IT" sz="1500" dirty="0" err="1">
                <a:solidFill>
                  <a:srgbClr val="222222"/>
                </a:solidFill>
                <a:highlight>
                  <a:srgbClr val="FFFFFF"/>
                </a:highlight>
              </a:rPr>
              <a:t>Mahawar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. "</a:t>
            </a:r>
            <a:r>
              <a:rPr lang="it-IT" sz="1500" dirty="0" err="1">
                <a:solidFill>
                  <a:srgbClr val="222222"/>
                </a:solidFill>
                <a:highlight>
                  <a:srgbClr val="FFFFFF"/>
                </a:highlight>
              </a:rPr>
              <a:t>Systematic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 review and meta-</a:t>
            </a:r>
            <a:r>
              <a:rPr lang="it-IT" sz="1500" dirty="0" err="1">
                <a:solidFill>
                  <a:srgbClr val="222222"/>
                </a:solidFill>
                <a:highlight>
                  <a:srgbClr val="FFFFFF"/>
                </a:highlight>
              </a:rPr>
              <a:t>analysis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 of </a:t>
            </a:r>
            <a:r>
              <a:rPr lang="it-IT" sz="1500" dirty="0" err="1">
                <a:solidFill>
                  <a:srgbClr val="222222"/>
                </a:solidFill>
                <a:highlight>
                  <a:srgbClr val="FFFFFF"/>
                </a:highlight>
              </a:rPr>
              <a:t>randomised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it-IT" sz="1500" dirty="0" err="1">
                <a:solidFill>
                  <a:srgbClr val="222222"/>
                </a:solidFill>
                <a:highlight>
                  <a:srgbClr val="FFFFFF"/>
                </a:highlight>
              </a:rPr>
              <a:t>controlled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 trials </a:t>
            </a:r>
            <a:r>
              <a:rPr lang="it-IT" sz="1500" dirty="0" err="1">
                <a:solidFill>
                  <a:srgbClr val="222222"/>
                </a:solidFill>
                <a:highlight>
                  <a:srgbClr val="FFFFFF"/>
                </a:highlight>
              </a:rPr>
              <a:t>comparing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 long-</a:t>
            </a:r>
            <a:r>
              <a:rPr lang="it-IT" sz="1500" dirty="0" err="1">
                <a:solidFill>
                  <a:srgbClr val="222222"/>
                </a:solidFill>
                <a:highlight>
                  <a:srgbClr val="FFFFFF"/>
                </a:highlight>
              </a:rPr>
              <a:t>term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it-IT" sz="1500" dirty="0" err="1">
                <a:solidFill>
                  <a:srgbClr val="222222"/>
                </a:solidFill>
                <a:highlight>
                  <a:srgbClr val="FFFFFF"/>
                </a:highlight>
              </a:rPr>
              <a:t>outcomes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 of Roux-En-Y </a:t>
            </a:r>
            <a:r>
              <a:rPr lang="it-IT" sz="1500" dirty="0" err="1">
                <a:solidFill>
                  <a:srgbClr val="222222"/>
                </a:solidFill>
                <a:highlight>
                  <a:srgbClr val="FFFFFF"/>
                </a:highlight>
              </a:rPr>
              <a:t>gastric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 bypass and sleeve </a:t>
            </a:r>
            <a:r>
              <a:rPr lang="it-IT" sz="1500" dirty="0" err="1">
                <a:solidFill>
                  <a:srgbClr val="222222"/>
                </a:solidFill>
                <a:highlight>
                  <a:srgbClr val="FFFFFF"/>
                </a:highlight>
              </a:rPr>
              <a:t>gastrectomy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." </a:t>
            </a:r>
            <a:r>
              <a:rPr lang="it-IT" sz="1500" i="1" dirty="0" err="1">
                <a:solidFill>
                  <a:srgbClr val="222222"/>
                </a:solidFill>
                <a:highlight>
                  <a:srgbClr val="FFFFFF"/>
                </a:highlight>
              </a:rPr>
              <a:t>Obesity</a:t>
            </a:r>
            <a:r>
              <a:rPr lang="it-IT" sz="1500" i="1" dirty="0">
                <a:solidFill>
                  <a:srgbClr val="222222"/>
                </a:solidFill>
                <a:highlight>
                  <a:srgbClr val="FFFFFF"/>
                </a:highlight>
              </a:rPr>
              <a:t> surgery</a:t>
            </a:r>
            <a:r>
              <a:rPr lang="it-IT" sz="1500" dirty="0">
                <a:solidFill>
                  <a:srgbClr val="222222"/>
                </a:solidFill>
                <a:highlight>
                  <a:srgbClr val="FFFFFF"/>
                </a:highlight>
              </a:rPr>
              <a:t> 30 (2020): 664-672.</a:t>
            </a:r>
            <a:endParaRPr sz="29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128;p3">
            <a:extLst>
              <a:ext uri="{FF2B5EF4-FFF2-40B4-BE49-F238E27FC236}">
                <a16:creationId xmlns:a16="http://schemas.microsoft.com/office/drawing/2014/main" id="{E238CB89-1A4E-6FC1-41EC-C25E615C29ED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50;p4" descr="Elenco di controllo contorno">
            <a:extLst>
              <a:ext uri="{FF2B5EF4-FFF2-40B4-BE49-F238E27FC236}">
                <a16:creationId xmlns:a16="http://schemas.microsoft.com/office/drawing/2014/main" id="{608D02D0-031E-4C75-7F9F-AFE6D72A2C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67" y="56948"/>
            <a:ext cx="833420" cy="8334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9;p4">
            <a:extLst>
              <a:ext uri="{FF2B5EF4-FFF2-40B4-BE49-F238E27FC236}">
                <a16:creationId xmlns:a16="http://schemas.microsoft.com/office/drawing/2014/main" id="{329F3613-9FAF-4453-1068-DBED369CD2F0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Riabilitazione nutrizionale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1259700" y="2592225"/>
            <a:ext cx="9672600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Gestione della riduzione dell’</a:t>
            </a:r>
            <a:r>
              <a:rPr lang="it-IT" sz="1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intake</a:t>
            </a:r>
            <a:r>
              <a:rPr lang="it-IT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volume del pasto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Modifica della consistenza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Valutazione copertura macro e micronutrienti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it-IT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Fortificazione del pasto o supporto orale (ONS)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58120962-ED37-3E3B-F765-7D7144D7BCC3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50;p4" descr="Elenco di controllo contorno">
            <a:extLst>
              <a:ext uri="{FF2B5EF4-FFF2-40B4-BE49-F238E27FC236}">
                <a16:creationId xmlns:a16="http://schemas.microsoft.com/office/drawing/2014/main" id="{DBFCA555-15F0-BD82-1545-3218E8B759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67" y="56948"/>
            <a:ext cx="833420" cy="833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9;p4">
            <a:extLst>
              <a:ext uri="{FF2B5EF4-FFF2-40B4-BE49-F238E27FC236}">
                <a16:creationId xmlns:a16="http://schemas.microsoft.com/office/drawing/2014/main" id="{2059674E-AC10-BE0C-F4A3-A4A26562CA25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Riabilitazione nutrizionale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513" y="1029810"/>
            <a:ext cx="7678664" cy="503630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/>
          <p:nvPr/>
        </p:nvSpPr>
        <p:spPr>
          <a:xfrm>
            <a:off x="10344544" y="3071280"/>
            <a:ext cx="1847456" cy="28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Snyder-Marlow, Gabrielle, Denise Taylor, and M. James </a:t>
            </a:r>
            <a:r>
              <a:rPr lang="it-IT" sz="14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Lenhard</a:t>
            </a:r>
            <a:r>
              <a:rPr lang="it-IT" sz="14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"</a:t>
            </a:r>
            <a:r>
              <a:rPr lang="it-IT" sz="14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Nutrition</a:t>
            </a:r>
            <a:r>
              <a:rPr lang="it-IT" sz="14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care for </a:t>
            </a:r>
            <a:r>
              <a:rPr lang="it-IT" sz="14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patients</a:t>
            </a:r>
            <a:r>
              <a:rPr lang="it-IT" sz="14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undergoing</a:t>
            </a:r>
            <a:r>
              <a:rPr lang="it-IT" sz="14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4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laparoscopic</a:t>
            </a:r>
            <a:r>
              <a:rPr lang="it-IT" sz="14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sleeve </a:t>
            </a:r>
            <a:r>
              <a:rPr lang="it-IT" sz="14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gastrectomy</a:t>
            </a:r>
            <a:r>
              <a:rPr lang="it-IT" sz="14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for weight </a:t>
            </a:r>
            <a:r>
              <a:rPr lang="it-IT" sz="1400" b="0" i="0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loss</a:t>
            </a:r>
            <a:r>
              <a:rPr lang="it-IT" sz="14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." </a:t>
            </a:r>
            <a:r>
              <a:rPr lang="it-IT" sz="14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Journal of the American </a:t>
            </a:r>
            <a:r>
              <a:rPr lang="it-IT" sz="1400" b="0" i="1" dirty="0" err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Dietetic</a:t>
            </a:r>
            <a:r>
              <a:rPr lang="it-IT" sz="1400" b="0" i="1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Association</a:t>
            </a:r>
            <a:r>
              <a:rPr lang="it-IT" sz="1400" b="0" i="0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110.4 (2010): 600-607.</a:t>
            </a:r>
            <a:endParaRPr sz="1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3AA616D6-F141-9395-AF34-387195D77D5F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50;p4" descr="Elenco di controllo contorno">
            <a:extLst>
              <a:ext uri="{FF2B5EF4-FFF2-40B4-BE49-F238E27FC236}">
                <a16:creationId xmlns:a16="http://schemas.microsoft.com/office/drawing/2014/main" id="{FFF9C141-53E9-7CB4-6EA4-0437E9DEA4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67" y="56948"/>
            <a:ext cx="833420" cy="833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9;p4">
            <a:extLst>
              <a:ext uri="{FF2B5EF4-FFF2-40B4-BE49-F238E27FC236}">
                <a16:creationId xmlns:a16="http://schemas.microsoft.com/office/drawing/2014/main" id="{517A72C4-DA33-D092-EF39-F853E5ACEF9B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Riabilitazione nutrizionale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l="37576" t="17687" r="13674" b="49999"/>
          <a:stretch/>
        </p:blipFill>
        <p:spPr>
          <a:xfrm>
            <a:off x="4282464" y="1936228"/>
            <a:ext cx="5943601" cy="221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l="37347" t="30747" r="13137" b="38776"/>
          <a:stretch/>
        </p:blipFill>
        <p:spPr>
          <a:xfrm>
            <a:off x="4282464" y="3802350"/>
            <a:ext cx="6036907" cy="20900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1306353" y="2235635"/>
            <a:ext cx="23496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settimane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1306352" y="3967582"/>
            <a:ext cx="23496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3-6 settimane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D39BD6-4E56-54E0-A984-A2549D9B9767}"/>
              </a:ext>
            </a:extLst>
          </p:cNvPr>
          <p:cNvSpPr txBox="1"/>
          <p:nvPr/>
        </p:nvSpPr>
        <p:spPr>
          <a:xfrm>
            <a:off x="1306352" y="1109695"/>
            <a:ext cx="912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err="1">
                <a:solidFill>
                  <a:srgbClr val="92D050"/>
                </a:solidFill>
              </a:rPr>
              <a:t>Diete</a:t>
            </a:r>
            <a:r>
              <a:rPr lang="en-GB" sz="1800" b="1" i="1" dirty="0">
                <a:solidFill>
                  <a:srgbClr val="92D050"/>
                </a:solidFill>
              </a:rPr>
              <a:t> a </a:t>
            </a:r>
            <a:r>
              <a:rPr lang="en-GB" sz="1800" b="1" i="1" dirty="0" err="1">
                <a:solidFill>
                  <a:srgbClr val="92D050"/>
                </a:solidFill>
              </a:rPr>
              <a:t>consistenza</a:t>
            </a:r>
            <a:r>
              <a:rPr lang="en-GB" sz="1800" b="1" i="1" dirty="0">
                <a:solidFill>
                  <a:srgbClr val="92D050"/>
                </a:solidFill>
              </a:rPr>
              <a:t> </a:t>
            </a:r>
            <a:r>
              <a:rPr lang="en-GB" sz="1800" b="1" i="1" dirty="0" err="1">
                <a:solidFill>
                  <a:srgbClr val="92D050"/>
                </a:solidFill>
              </a:rPr>
              <a:t>modificata</a:t>
            </a:r>
            <a:r>
              <a:rPr lang="en-GB" sz="1800" b="1" i="1" dirty="0">
                <a:solidFill>
                  <a:srgbClr val="92D050"/>
                </a:solidFill>
              </a:rPr>
              <a:t> post Sleeve Gastrectomy </a:t>
            </a:r>
          </a:p>
          <a:p>
            <a:r>
              <a:rPr lang="en-GB" sz="1800" b="1" i="1" dirty="0">
                <a:solidFill>
                  <a:srgbClr val="92D050"/>
                </a:solidFill>
              </a:rPr>
              <a:t>elaborate dal </a:t>
            </a:r>
            <a:r>
              <a:rPr lang="en-GB" sz="1800" b="1" i="1" dirty="0" err="1">
                <a:solidFill>
                  <a:srgbClr val="92D050"/>
                </a:solidFill>
              </a:rPr>
              <a:t>Servizio</a:t>
            </a:r>
            <a:r>
              <a:rPr lang="en-GB" sz="1800" b="1" i="1" dirty="0">
                <a:solidFill>
                  <a:srgbClr val="92D050"/>
                </a:solidFill>
              </a:rPr>
              <a:t> di </a:t>
            </a:r>
            <a:r>
              <a:rPr lang="en-GB" sz="1800" b="1" i="1" dirty="0" err="1">
                <a:solidFill>
                  <a:srgbClr val="92D050"/>
                </a:solidFill>
              </a:rPr>
              <a:t>Dietetica</a:t>
            </a:r>
            <a:r>
              <a:rPr lang="en-GB" sz="1800" b="1" i="1" dirty="0">
                <a:solidFill>
                  <a:srgbClr val="92D050"/>
                </a:solidFill>
              </a:rPr>
              <a:t> e </a:t>
            </a:r>
            <a:r>
              <a:rPr lang="en-GB" sz="1800" b="1" i="1" dirty="0" err="1">
                <a:solidFill>
                  <a:srgbClr val="92D050"/>
                </a:solidFill>
              </a:rPr>
              <a:t>Nutrizione</a:t>
            </a:r>
            <a:r>
              <a:rPr lang="en-GB" sz="1800" b="1" i="1" dirty="0">
                <a:solidFill>
                  <a:srgbClr val="92D050"/>
                </a:solidFill>
              </a:rPr>
              <a:t> Clinica di Bolzano</a:t>
            </a:r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6DA9EB92-E57B-C52D-41E5-1C96ED4BD932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50;p4" descr="Elenco di controllo contorno">
            <a:extLst>
              <a:ext uri="{FF2B5EF4-FFF2-40B4-BE49-F238E27FC236}">
                <a16:creationId xmlns:a16="http://schemas.microsoft.com/office/drawing/2014/main" id="{11C363ED-9851-DC28-D981-6EC20BBE77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767" y="56948"/>
            <a:ext cx="833420" cy="8334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9;p4">
            <a:extLst>
              <a:ext uri="{FF2B5EF4-FFF2-40B4-BE49-F238E27FC236}">
                <a16:creationId xmlns:a16="http://schemas.microsoft.com/office/drawing/2014/main" id="{B2FBCA43-BF8A-3548-9546-52C12A9452CD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Riabilitazione nutrizionale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0"/>
          <p:cNvPicPr preferRelativeResize="0"/>
          <p:nvPr/>
        </p:nvPicPr>
        <p:blipFill rotWithShape="1">
          <a:blip r:embed="rId3">
            <a:alphaModFix/>
          </a:blip>
          <a:srcRect l="37270" t="35102" r="12908" b="35237"/>
          <a:stretch/>
        </p:blipFill>
        <p:spPr>
          <a:xfrm>
            <a:off x="4077477" y="998377"/>
            <a:ext cx="6074229" cy="203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0"/>
          <p:cNvPicPr preferRelativeResize="0"/>
          <p:nvPr/>
        </p:nvPicPr>
        <p:blipFill rotWithShape="1">
          <a:blip r:embed="rId4">
            <a:alphaModFix/>
          </a:blip>
          <a:srcRect l="37270" t="45851" r="12908" b="27347"/>
          <a:stretch/>
        </p:blipFill>
        <p:spPr>
          <a:xfrm>
            <a:off x="4077478" y="3503645"/>
            <a:ext cx="6074229" cy="1838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0"/>
          <p:cNvSpPr txBox="1"/>
          <p:nvPr/>
        </p:nvSpPr>
        <p:spPr>
          <a:xfrm>
            <a:off x="1407175" y="1138364"/>
            <a:ext cx="23033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Dalla 7° settimana</a:t>
            </a: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8581938" y="4144161"/>
            <a:ext cx="22901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-1100 kcal</a:t>
            </a:r>
            <a:endParaRPr dirty="0"/>
          </a:p>
        </p:txBody>
      </p:sp>
      <p:sp>
        <p:nvSpPr>
          <p:cNvPr id="144" name="Google Shape;144;p10"/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522A7B06-955B-174F-255C-9259E3E4EFB7}"/>
              </a:ext>
            </a:extLst>
          </p:cNvPr>
          <p:cNvSpPr/>
          <p:nvPr/>
        </p:nvSpPr>
        <p:spPr>
          <a:xfrm>
            <a:off x="791041" y="2271900"/>
            <a:ext cx="2919496" cy="33654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0"/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Esempio paziente</a:t>
            </a:r>
            <a:b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32 anni, peso preoperatorio 116kg con 46kg/m²</a:t>
            </a:r>
            <a:endParaRPr lang="it-IT" sz="1800" dirty="0"/>
          </a:p>
          <a:p>
            <a:pPr lvl="0"/>
            <a:endParaRPr lang="it-IT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 calorimetria indiretta: </a:t>
            </a:r>
            <a:endParaRPr lang="it-IT" sz="1800" dirty="0"/>
          </a:p>
          <a:p>
            <a:pPr lvl="0"/>
            <a:r>
              <a:rPr lang="it-IT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24TEE= 2271 – 2595 kcal</a:t>
            </a:r>
            <a:endParaRPr lang="it-IT" sz="1800" dirty="0"/>
          </a:p>
        </p:txBody>
      </p:sp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772CA5D7-280D-E782-F68D-99BC613F0F05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50;p4" descr="Elenco di controllo contorno">
            <a:extLst>
              <a:ext uri="{FF2B5EF4-FFF2-40B4-BE49-F238E27FC236}">
                <a16:creationId xmlns:a16="http://schemas.microsoft.com/office/drawing/2014/main" id="{545DBC1D-4BFC-3128-7E70-7A5D5A43119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767" y="56948"/>
            <a:ext cx="833420" cy="8334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9;p4">
            <a:extLst>
              <a:ext uri="{FF2B5EF4-FFF2-40B4-BE49-F238E27FC236}">
                <a16:creationId xmlns:a16="http://schemas.microsoft.com/office/drawing/2014/main" id="{6D1AB6B4-53F4-390C-CD19-3EE424A52F5A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Riabilitazione nutrizionale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l="37959" t="12652" r="21556" b="4761"/>
          <a:stretch/>
        </p:blipFill>
        <p:spPr>
          <a:xfrm>
            <a:off x="3835922" y="1074197"/>
            <a:ext cx="4520155" cy="5186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/>
          <p:nvPr/>
        </p:nvSpPr>
        <p:spPr>
          <a:xfrm>
            <a:off x="2991445" y="3027284"/>
            <a:ext cx="6465071" cy="2598011"/>
          </a:xfrm>
          <a:prstGeom prst="donut">
            <a:avLst>
              <a:gd name="adj" fmla="val 3070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3990547" y="5673590"/>
            <a:ext cx="4674853" cy="381965"/>
          </a:xfrm>
          <a:prstGeom prst="donut">
            <a:avLst>
              <a:gd name="adj" fmla="val 25000"/>
            </a:avLst>
          </a:prstGeom>
          <a:solidFill>
            <a:srgbClr val="FF0000"/>
          </a:solidFill>
          <a:ln w="12700" cap="flat" cmpd="sng">
            <a:solidFill>
              <a:srgbClr val="506B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10319371" y="6611779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Google Shape;128;p3">
            <a:extLst>
              <a:ext uri="{FF2B5EF4-FFF2-40B4-BE49-F238E27FC236}">
                <a16:creationId xmlns:a16="http://schemas.microsoft.com/office/drawing/2014/main" id="{57E24C17-BEB6-62F5-9594-6743E87FAD84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50;p4" descr="Elenco di controllo contorno">
            <a:extLst>
              <a:ext uri="{FF2B5EF4-FFF2-40B4-BE49-F238E27FC236}">
                <a16:creationId xmlns:a16="http://schemas.microsoft.com/office/drawing/2014/main" id="{5647A434-9EFD-B120-25D4-8F84EE7DE2A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67" y="56948"/>
            <a:ext cx="833420" cy="833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9;p4">
            <a:extLst>
              <a:ext uri="{FF2B5EF4-FFF2-40B4-BE49-F238E27FC236}">
                <a16:creationId xmlns:a16="http://schemas.microsoft.com/office/drawing/2014/main" id="{0B01D576-2302-3301-6560-2A6F9F405FE3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Riabilitazione nutrizionale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DFC89E4-95E2-BB23-A1D0-DCBE8B366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18924"/>
              </p:ext>
            </p:extLst>
          </p:nvPr>
        </p:nvGraphicFramePr>
        <p:xfrm>
          <a:off x="1117239" y="2057400"/>
          <a:ext cx="9509212" cy="2743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31082">
                  <a:extLst>
                    <a:ext uri="{9D8B030D-6E8A-4147-A177-3AD203B41FA5}">
                      <a16:colId xmlns:a16="http://schemas.microsoft.com/office/drawing/2014/main" val="2509628425"/>
                    </a:ext>
                  </a:extLst>
                </a:gridCol>
                <a:gridCol w="3941805">
                  <a:extLst>
                    <a:ext uri="{9D8B030D-6E8A-4147-A177-3AD203B41FA5}">
                      <a16:colId xmlns:a16="http://schemas.microsoft.com/office/drawing/2014/main" val="369989679"/>
                    </a:ext>
                  </a:extLst>
                </a:gridCol>
                <a:gridCol w="959022">
                  <a:extLst>
                    <a:ext uri="{9D8B030D-6E8A-4147-A177-3AD203B41FA5}">
                      <a16:colId xmlns:a16="http://schemas.microsoft.com/office/drawing/2014/main" val="3923502426"/>
                    </a:ext>
                  </a:extLst>
                </a:gridCol>
                <a:gridCol w="2377303">
                  <a:extLst>
                    <a:ext uri="{9D8B030D-6E8A-4147-A177-3AD203B41FA5}">
                      <a16:colId xmlns:a16="http://schemas.microsoft.com/office/drawing/2014/main" val="3686597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dk1"/>
                          </a:solidFill>
                          <a:sym typeface="Verdana"/>
                        </a:rPr>
                        <a:t>Supplementazione macronutrienti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dirty="0">
                          <a:solidFill>
                            <a:schemeClr val="dk1"/>
                          </a:solidFill>
                          <a:sym typeface="Verdana"/>
                        </a:rPr>
                        <a:t>25 g	Resource Instant </a:t>
                      </a:r>
                      <a:r>
                        <a:rPr lang="it-IT" sz="1400" dirty="0" err="1">
                          <a:solidFill>
                            <a:schemeClr val="dk1"/>
                          </a:solidFill>
                          <a:sym typeface="Verdana"/>
                        </a:rPr>
                        <a:t>Protein</a:t>
                      </a:r>
                      <a:r>
                        <a:rPr lang="it-IT" sz="1400" dirty="0">
                          <a:solidFill>
                            <a:schemeClr val="dk1"/>
                          </a:solidFill>
                          <a:sym typeface="Verdana"/>
                        </a:rPr>
                        <a:t>                                        </a:t>
                      </a:r>
                      <a:endParaRPr lang="it-IT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400" dirty="0">
                        <a:solidFill>
                          <a:schemeClr val="dk1"/>
                        </a:solidFill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dirty="0">
                          <a:solidFill>
                            <a:schemeClr val="dk1"/>
                          </a:solidFill>
                          <a:sym typeface="Verdana"/>
                        </a:rPr>
                        <a:t>1 misurino/cucchiaio = 5g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76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150g</a:t>
                      </a:r>
                    </a:p>
                    <a:p>
                      <a:pPr marL="285750" marR="0" lvl="0" indent="-28575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  <a:p>
                      <a:pPr marL="285750" marR="0" lvl="0" indent="-28575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100g</a:t>
                      </a:r>
                    </a:p>
                    <a:p>
                      <a:pPr marL="285750" marR="0" lvl="0" indent="-28575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  <a:p>
                      <a:pPr marL="285750" marR="0" lvl="0" indent="-28575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200g</a:t>
                      </a:r>
                    </a:p>
                    <a:p>
                      <a:pPr marL="285750" marR="0" lvl="0" indent="-28575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  <a:p>
                      <a:pPr marL="285750" marR="0" lvl="0" indent="-28575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250g</a:t>
                      </a:r>
                    </a:p>
                    <a:p>
                      <a:pPr marL="285750" marR="0" lvl="0" indent="-28575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  <a:p>
                      <a:pPr marL="285750" marR="0" lvl="0" indent="-28575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35g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solidFill>
                            <a:schemeClr val="dk1"/>
                          </a:solidFill>
                          <a:sym typeface="Verdana"/>
                        </a:rPr>
                        <a:t>Yogurt iperproteico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it-IT" sz="1400" dirty="0">
                        <a:solidFill>
                          <a:schemeClr val="dk1"/>
                        </a:solidFill>
                        <a:sym typeface="Verdana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solidFill>
                            <a:schemeClr val="dk1"/>
                          </a:solidFill>
                          <a:sym typeface="Verdana"/>
                        </a:rPr>
                        <a:t>Carne magra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it-IT" sz="1400" dirty="0">
                        <a:solidFill>
                          <a:schemeClr val="dk1"/>
                        </a:solidFill>
                        <a:sym typeface="Verdana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solidFill>
                            <a:schemeClr val="dk1"/>
                          </a:solidFill>
                          <a:sym typeface="Verdana"/>
                        </a:rPr>
                        <a:t>Budino iperproteico</a:t>
                      </a: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it-IT" sz="1400" dirty="0">
                        <a:solidFill>
                          <a:schemeClr val="dk1"/>
                        </a:solidFill>
                        <a:sym typeface="Verdana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400" dirty="0" err="1">
                          <a:solidFill>
                            <a:schemeClr val="dk1"/>
                          </a:solidFill>
                          <a:sym typeface="Verdana"/>
                        </a:rPr>
                        <a:t>Skyr</a:t>
                      </a:r>
                      <a:endParaRPr lang="it-IT" sz="1400" dirty="0">
                        <a:solidFill>
                          <a:schemeClr val="dk1"/>
                        </a:solidFill>
                        <a:sym typeface="Verdana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it-IT" sz="1400" dirty="0">
                        <a:solidFill>
                          <a:schemeClr val="dk1"/>
                        </a:solidFill>
                        <a:sym typeface="Verdana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solidFill>
                            <a:schemeClr val="dk1"/>
                          </a:solidFill>
                          <a:sym typeface="Verdana"/>
                        </a:rPr>
                        <a:t>Barretta iperproteica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119057"/>
                  </a:ext>
                </a:extLst>
              </a:tr>
            </a:tbl>
          </a:graphicData>
        </a:graphic>
      </p:graphicFrame>
      <p:sp>
        <p:nvSpPr>
          <p:cNvPr id="3" name="Google Shape;128;p3">
            <a:extLst>
              <a:ext uri="{FF2B5EF4-FFF2-40B4-BE49-F238E27FC236}">
                <a16:creationId xmlns:a16="http://schemas.microsoft.com/office/drawing/2014/main" id="{56F52FBF-4784-666B-98F0-6B43FE143508}"/>
              </a:ext>
            </a:extLst>
          </p:cNvPr>
          <p:cNvSpPr/>
          <p:nvPr/>
        </p:nvSpPr>
        <p:spPr>
          <a:xfrm>
            <a:off x="0" y="0"/>
            <a:ext cx="12192000" cy="947316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150;p4" descr="Elenco di controllo contorno">
            <a:extLst>
              <a:ext uri="{FF2B5EF4-FFF2-40B4-BE49-F238E27FC236}">
                <a16:creationId xmlns:a16="http://schemas.microsoft.com/office/drawing/2014/main" id="{B666C901-880F-8E3B-30F2-25115556A1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67" y="56948"/>
            <a:ext cx="833420" cy="8334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9;p4">
            <a:extLst>
              <a:ext uri="{FF2B5EF4-FFF2-40B4-BE49-F238E27FC236}">
                <a16:creationId xmlns:a16="http://schemas.microsoft.com/office/drawing/2014/main" id="{CE0FDB5E-6CDA-356A-568E-1AE7BC174FA4}"/>
              </a:ext>
            </a:extLst>
          </p:cNvPr>
          <p:cNvSpPr txBox="1"/>
          <p:nvPr/>
        </p:nvSpPr>
        <p:spPr>
          <a:xfrm>
            <a:off x="941187" y="251825"/>
            <a:ext cx="6098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Riabilitazione nutrizionale</a:t>
            </a:r>
            <a:endParaRPr sz="24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4;p7">
            <a:extLst>
              <a:ext uri="{FF2B5EF4-FFF2-40B4-BE49-F238E27FC236}">
                <a16:creationId xmlns:a16="http://schemas.microsoft.com/office/drawing/2014/main" id="{49AF0A67-F8BB-AB60-F1D2-E34E3E9B43E8}"/>
              </a:ext>
            </a:extLst>
          </p:cNvPr>
          <p:cNvSpPr txBox="1"/>
          <p:nvPr/>
        </p:nvSpPr>
        <p:spPr>
          <a:xfrm>
            <a:off x="10319371" y="6619730"/>
            <a:ext cx="187262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50"/>
              </a:buClr>
              <a:buSzPts val="1000"/>
              <a:buFont typeface="Verdana"/>
              <a:buNone/>
            </a:pP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23.05.2025 Michele </a:t>
            </a:r>
            <a:r>
              <a:rPr lang="it-IT" sz="1000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it-IT" sz="1000" b="0" i="0" u="none" strike="noStrike" cap="none" dirty="0">
                <a:solidFill>
                  <a:srgbClr val="005050"/>
                </a:solidFill>
                <a:latin typeface="Verdana"/>
                <a:ea typeface="Verdana"/>
                <a:cs typeface="Verdana"/>
                <a:sym typeface="Verdana"/>
              </a:rPr>
              <a:t>iusti</a:t>
            </a:r>
            <a:endParaRPr sz="1000" b="0" i="0" u="none" strike="noStrike" cap="none" dirty="0">
              <a:solidFill>
                <a:srgbClr val="005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cture 3.png">
  <a:themeElements>
    <a:clrScheme name="">
      <a:dk1>
        <a:srgbClr val="005050"/>
      </a:dk1>
      <a:lt1>
        <a:srgbClr val="FFFFFF"/>
      </a:lt1>
      <a:dk2>
        <a:srgbClr val="4C004C"/>
      </a:dk2>
      <a:lt2>
        <a:srgbClr val="BFBFBF"/>
      </a:lt2>
      <a:accent1>
        <a:srgbClr val="BFFFFF"/>
      </a:accent1>
      <a:accent2>
        <a:srgbClr val="333399"/>
      </a:accent2>
      <a:accent3>
        <a:srgbClr val="FFFFFF"/>
      </a:accent3>
      <a:accent4>
        <a:srgbClr val="004343"/>
      </a:accent4>
      <a:accent5>
        <a:srgbClr val="DCFFFF"/>
      </a:accent5>
      <a:accent6>
        <a:srgbClr val="2D2D8A"/>
      </a:accent6>
      <a:hlink>
        <a:srgbClr val="009999"/>
      </a:hlink>
      <a:folHlink>
        <a:srgbClr val="B3FF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1195</Words>
  <Application>Microsoft Office PowerPoint</Application>
  <PresentationFormat>Widescreen</PresentationFormat>
  <Paragraphs>211</Paragraphs>
  <Slides>20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Wingdings</vt:lpstr>
      <vt:lpstr>Arial</vt:lpstr>
      <vt:lpstr>Verdana</vt:lpstr>
      <vt:lpstr>-apple-system</vt:lpstr>
      <vt:lpstr>Times New Roman</vt:lpstr>
      <vt:lpstr>Roboto</vt:lpstr>
      <vt:lpstr>Montserrat</vt:lpstr>
      <vt:lpstr>Calibri</vt:lpstr>
      <vt:lpstr>Picture 3.png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Giusti Michele</dc:creator>
  <cp:lastModifiedBy>Giusti Michele</cp:lastModifiedBy>
  <cp:revision>6</cp:revision>
  <dcterms:created xsi:type="dcterms:W3CDTF">2025-04-08T09:47:03Z</dcterms:created>
  <dcterms:modified xsi:type="dcterms:W3CDTF">2025-04-29T12:03:04Z</dcterms:modified>
</cp:coreProperties>
</file>